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64" r:id="rId5"/>
    <p:sldId id="256" r:id="rId6"/>
    <p:sldId id="257" r:id="rId7"/>
    <p:sldId id="262" r:id="rId8"/>
    <p:sldId id="261" r:id="rId9"/>
    <p:sldId id="259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Griffin" initials="LG" lastIdx="23" clrIdx="0">
    <p:extLst>
      <p:ext uri="{19B8F6BF-5375-455C-9EA6-DF929625EA0E}">
        <p15:presenceInfo xmlns:p15="http://schemas.microsoft.com/office/powerpoint/2012/main" userId="S-1-5-21-703635130-1065615494-3046667154-25085" providerId="AD"/>
      </p:ext>
    </p:extLst>
  </p:cmAuthor>
  <p:cmAuthor id="2" name="Sarah Brown" initials="SB" lastIdx="21" clrIdx="1">
    <p:extLst>
      <p:ext uri="{19B8F6BF-5375-455C-9EA6-DF929625EA0E}">
        <p15:presenceInfo xmlns:p15="http://schemas.microsoft.com/office/powerpoint/2012/main" userId="S0033FFF99E67B68@LIVE.COM" providerId="AD"/>
      </p:ext>
    </p:extLst>
  </p:cmAuthor>
  <p:cmAuthor id="3" name="Sally Squirrell" initials="SS" lastIdx="6" clrIdx="2">
    <p:extLst>
      <p:ext uri="{19B8F6BF-5375-455C-9EA6-DF929625EA0E}">
        <p15:presenceInfo xmlns:p15="http://schemas.microsoft.com/office/powerpoint/2012/main" userId="S-1-5-21-703635130-1065615494-3046667154-165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D"/>
    <a:srgbClr val="FFCCCC"/>
    <a:srgbClr val="FFCC99"/>
    <a:srgbClr val="93DEF5"/>
    <a:srgbClr val="B2E7F8"/>
    <a:srgbClr val="004C8D"/>
    <a:srgbClr val="1AB7EA"/>
    <a:srgbClr val="006BCC"/>
    <a:srgbClr val="6ED3F2"/>
    <a:srgbClr val="450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25" autoAdjust="0"/>
  </p:normalViewPr>
  <p:slideViewPr>
    <p:cSldViewPr snapToGrid="0">
      <p:cViewPr varScale="1">
        <p:scale>
          <a:sx n="89" d="100"/>
          <a:sy n="89" d="100"/>
        </p:scale>
        <p:origin x="12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00A4F3-42B0-49B5-AFCE-541C8D105C4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C7CA83E2-C66F-4D07-A42B-F36099E142FD}">
      <dgm:prSet phldrT="[Text]" phldr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 dirty="0"/>
        </a:p>
      </dgm:t>
    </dgm:pt>
    <dgm:pt modelId="{04B4E5CD-C0A6-43D8-B458-14FA855DF5C8}" type="parTrans" cxnId="{96DE47C7-1585-4858-BF3C-B79BD6D1F576}">
      <dgm:prSet/>
      <dgm:spPr/>
      <dgm:t>
        <a:bodyPr/>
        <a:lstStyle/>
        <a:p>
          <a:endParaRPr lang="en-US"/>
        </a:p>
      </dgm:t>
    </dgm:pt>
    <dgm:pt modelId="{EDAF88EA-1F28-4C55-A820-83D56F00575E}" type="sibTrans" cxnId="{96DE47C7-1585-4858-BF3C-B79BD6D1F576}">
      <dgm:prSet/>
      <dgm:spPr/>
      <dgm:t>
        <a:bodyPr/>
        <a:lstStyle/>
        <a:p>
          <a:endParaRPr lang="en-US"/>
        </a:p>
      </dgm:t>
    </dgm:pt>
    <dgm:pt modelId="{87A935DD-B736-434B-9E62-807E530123B7}">
      <dgm:prSet phldrT="[Text]" phldr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 dirty="0"/>
        </a:p>
      </dgm:t>
    </dgm:pt>
    <dgm:pt modelId="{E092DEAC-01CD-4489-A5D2-6D3836672C43}" type="parTrans" cxnId="{982D423D-C1D2-4F84-8A28-4AE890C02044}">
      <dgm:prSet/>
      <dgm:spPr/>
      <dgm:t>
        <a:bodyPr/>
        <a:lstStyle/>
        <a:p>
          <a:endParaRPr lang="en-US"/>
        </a:p>
      </dgm:t>
    </dgm:pt>
    <dgm:pt modelId="{7BECFC50-00CD-4755-A64A-45D571D9ACAB}" type="sibTrans" cxnId="{982D423D-C1D2-4F84-8A28-4AE890C02044}">
      <dgm:prSet/>
      <dgm:spPr/>
      <dgm:t>
        <a:bodyPr/>
        <a:lstStyle/>
        <a:p>
          <a:endParaRPr lang="en-US"/>
        </a:p>
      </dgm:t>
    </dgm:pt>
    <dgm:pt modelId="{B28D3675-E638-4AF3-AD6F-11200982C5B0}">
      <dgm:prSet phldrT="[Text]" phldr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 dirty="0"/>
        </a:p>
      </dgm:t>
    </dgm:pt>
    <dgm:pt modelId="{93947FFC-6431-4FFF-90A1-6D719EE0BDAD}" type="parTrans" cxnId="{284E1BE3-59E5-4432-A838-89CD18AFEE9D}">
      <dgm:prSet/>
      <dgm:spPr/>
      <dgm:t>
        <a:bodyPr/>
        <a:lstStyle/>
        <a:p>
          <a:endParaRPr lang="en-US"/>
        </a:p>
      </dgm:t>
    </dgm:pt>
    <dgm:pt modelId="{530687E1-4649-4DCA-B4D9-3B9289F2C4B7}" type="sibTrans" cxnId="{284E1BE3-59E5-4432-A838-89CD18AFEE9D}">
      <dgm:prSet/>
      <dgm:spPr/>
      <dgm:t>
        <a:bodyPr/>
        <a:lstStyle/>
        <a:p>
          <a:endParaRPr lang="en-US"/>
        </a:p>
      </dgm:t>
    </dgm:pt>
    <dgm:pt modelId="{27FC8317-3613-4A91-9100-0D02BB715292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60373474-9231-4CDC-9795-6D8D999A617B}" type="parTrans" cxnId="{7C226EBB-F361-478A-BE66-ECE98EA79EA7}">
      <dgm:prSet/>
      <dgm:spPr/>
      <dgm:t>
        <a:bodyPr/>
        <a:lstStyle/>
        <a:p>
          <a:endParaRPr lang="en-US"/>
        </a:p>
      </dgm:t>
    </dgm:pt>
    <dgm:pt modelId="{F7A7C8DA-49DC-48B6-B642-AAC13EB163BA}" type="sibTrans" cxnId="{7C226EBB-F361-478A-BE66-ECE98EA79EA7}">
      <dgm:prSet/>
      <dgm:spPr/>
      <dgm:t>
        <a:bodyPr/>
        <a:lstStyle/>
        <a:p>
          <a:endParaRPr lang="en-US"/>
        </a:p>
      </dgm:t>
    </dgm:pt>
    <dgm:pt modelId="{474D7B9A-001F-4AE5-AFE8-128D94A3EDFE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58BFFA18-E6FA-44B7-86EF-FC18F7F9C41B}" type="parTrans" cxnId="{B973AFB4-FE4D-4147-BFC6-4E31965E0E24}">
      <dgm:prSet/>
      <dgm:spPr/>
      <dgm:t>
        <a:bodyPr/>
        <a:lstStyle/>
        <a:p>
          <a:endParaRPr lang="en-US"/>
        </a:p>
      </dgm:t>
    </dgm:pt>
    <dgm:pt modelId="{10DBB602-2FBF-4679-BDC8-69234C5087A5}" type="sibTrans" cxnId="{B973AFB4-FE4D-4147-BFC6-4E31965E0E24}">
      <dgm:prSet/>
      <dgm:spPr/>
      <dgm:t>
        <a:bodyPr/>
        <a:lstStyle/>
        <a:p>
          <a:endParaRPr lang="en-US"/>
        </a:p>
      </dgm:t>
    </dgm:pt>
    <dgm:pt modelId="{F0C79899-5DFF-44AA-ADD9-38074E85BAA6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EA257634-F992-4420-A760-57EA73D81BB0}" type="parTrans" cxnId="{4F08178F-3031-4ADB-A987-2DA905E4E4E4}">
      <dgm:prSet/>
      <dgm:spPr/>
      <dgm:t>
        <a:bodyPr/>
        <a:lstStyle/>
        <a:p>
          <a:endParaRPr lang="en-US"/>
        </a:p>
      </dgm:t>
    </dgm:pt>
    <dgm:pt modelId="{A36CE2E7-FB6E-41B7-A764-68B3D34FC094}" type="sibTrans" cxnId="{4F08178F-3031-4ADB-A987-2DA905E4E4E4}">
      <dgm:prSet/>
      <dgm:spPr/>
      <dgm:t>
        <a:bodyPr/>
        <a:lstStyle/>
        <a:p>
          <a:endParaRPr lang="en-US"/>
        </a:p>
      </dgm:t>
    </dgm:pt>
    <dgm:pt modelId="{FD40BCF9-92E3-4F85-9F19-7BD991157C94}" type="pres">
      <dgm:prSet presAssocID="{DF00A4F3-42B0-49B5-AFCE-541C8D105C41}" presName="CompostProcess" presStyleCnt="0">
        <dgm:presLayoutVars>
          <dgm:dir/>
          <dgm:resizeHandles val="exact"/>
        </dgm:presLayoutVars>
      </dgm:prSet>
      <dgm:spPr/>
    </dgm:pt>
    <dgm:pt modelId="{DF8CF877-74B6-4317-A5FF-64042D408DE9}" type="pres">
      <dgm:prSet presAssocID="{DF00A4F3-42B0-49B5-AFCE-541C8D105C41}" presName="arrow" presStyleLbl="bgShp" presStyleIdx="0" presStyleCnt="1" custScaleX="117647" custLinFactNeighborX="3879" custLinFactNeighborY="-23229"/>
      <dgm:spPr>
        <a:solidFill>
          <a:schemeClr val="accent3">
            <a:lumMod val="75000"/>
          </a:schemeClr>
        </a:solidFill>
      </dgm:spPr>
    </dgm:pt>
    <dgm:pt modelId="{F3189527-A107-4647-A477-E80A852D483F}" type="pres">
      <dgm:prSet presAssocID="{DF00A4F3-42B0-49B5-AFCE-541C8D105C41}" presName="linearProcess" presStyleCnt="0"/>
      <dgm:spPr/>
    </dgm:pt>
    <dgm:pt modelId="{4E61F58B-ECD0-4469-B15D-D8EFD63779EE}" type="pres">
      <dgm:prSet presAssocID="{C7CA83E2-C66F-4D07-A42B-F36099E142FD}" presName="textNode" presStyleLbl="node1" presStyleIdx="0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A2CA65-AF52-4728-A595-4BCAE127698B}" type="pres">
      <dgm:prSet presAssocID="{EDAF88EA-1F28-4C55-A820-83D56F00575E}" presName="sibTrans" presStyleCnt="0"/>
      <dgm:spPr/>
    </dgm:pt>
    <dgm:pt modelId="{E5D3EC8E-8634-47DE-93CF-950E37F8C1B0}" type="pres">
      <dgm:prSet presAssocID="{87A935DD-B736-434B-9E62-807E530123B7}" presName="textNode" presStyleLbl="node1" presStyleIdx="1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9D9060-9E51-44DC-BA00-827D71B9D974}" type="pres">
      <dgm:prSet presAssocID="{7BECFC50-00CD-4755-A64A-45D571D9ACAB}" presName="sibTrans" presStyleCnt="0"/>
      <dgm:spPr/>
    </dgm:pt>
    <dgm:pt modelId="{ED52A5DC-98E8-401D-8182-1BCB31C2F44F}" type="pres">
      <dgm:prSet presAssocID="{B28D3675-E638-4AF3-AD6F-11200982C5B0}" presName="textNode" presStyleLbl="node1" presStyleIdx="2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7D3A79-92AA-493F-A269-BB9E88622E3E}" type="pres">
      <dgm:prSet presAssocID="{530687E1-4649-4DCA-B4D9-3B9289F2C4B7}" presName="sibTrans" presStyleCnt="0"/>
      <dgm:spPr/>
    </dgm:pt>
    <dgm:pt modelId="{0BFBC287-803F-4CDB-B8EA-84C013471B1C}" type="pres">
      <dgm:prSet presAssocID="{27FC8317-3613-4A91-9100-0D02BB715292}" presName="textNode" presStyleLbl="node1" presStyleIdx="3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080359-D0BB-4FD7-A819-552F9EF27D3B}" type="pres">
      <dgm:prSet presAssocID="{F7A7C8DA-49DC-48B6-B642-AAC13EB163BA}" presName="sibTrans" presStyleCnt="0"/>
      <dgm:spPr/>
    </dgm:pt>
    <dgm:pt modelId="{1A085642-4345-45AD-A638-7597A59D69C3}" type="pres">
      <dgm:prSet presAssocID="{474D7B9A-001F-4AE5-AFE8-128D94A3EDFE}" presName="textNode" presStyleLbl="node1" presStyleIdx="4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824E38-FBC9-4751-AFF1-A921B8A101B9}" type="pres">
      <dgm:prSet presAssocID="{10DBB602-2FBF-4679-BDC8-69234C5087A5}" presName="sibTrans" presStyleCnt="0"/>
      <dgm:spPr/>
    </dgm:pt>
    <dgm:pt modelId="{F304AE8C-FA88-497C-B96E-9201ADBAEC0F}" type="pres">
      <dgm:prSet presAssocID="{F0C79899-5DFF-44AA-ADD9-38074E85BAA6}" presName="textNode" presStyleLbl="node1" presStyleIdx="5" presStyleCnt="6" custScaleX="38737" custScaleY="7941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6DE47C7-1585-4858-BF3C-B79BD6D1F576}" srcId="{DF00A4F3-42B0-49B5-AFCE-541C8D105C41}" destId="{C7CA83E2-C66F-4D07-A42B-F36099E142FD}" srcOrd="0" destOrd="0" parTransId="{04B4E5CD-C0A6-43D8-B458-14FA855DF5C8}" sibTransId="{EDAF88EA-1F28-4C55-A820-83D56F00575E}"/>
    <dgm:cxn modelId="{C9DD613E-5136-49D6-8CBD-F30A77B380C1}" type="presOf" srcId="{27FC8317-3613-4A91-9100-0D02BB715292}" destId="{0BFBC287-803F-4CDB-B8EA-84C013471B1C}" srcOrd="0" destOrd="0" presId="urn:microsoft.com/office/officeart/2005/8/layout/hProcess9"/>
    <dgm:cxn modelId="{7A556D2D-D1D5-40D5-938F-9AA88D50D15B}" type="presOf" srcId="{DF00A4F3-42B0-49B5-AFCE-541C8D105C41}" destId="{FD40BCF9-92E3-4F85-9F19-7BD991157C94}" srcOrd="0" destOrd="0" presId="urn:microsoft.com/office/officeart/2005/8/layout/hProcess9"/>
    <dgm:cxn modelId="{982D423D-C1D2-4F84-8A28-4AE890C02044}" srcId="{DF00A4F3-42B0-49B5-AFCE-541C8D105C41}" destId="{87A935DD-B736-434B-9E62-807E530123B7}" srcOrd="1" destOrd="0" parTransId="{E092DEAC-01CD-4489-A5D2-6D3836672C43}" sibTransId="{7BECFC50-00CD-4755-A64A-45D571D9ACAB}"/>
    <dgm:cxn modelId="{F78CC086-919C-4648-AD1C-4B4FA19CC3EF}" type="presOf" srcId="{C7CA83E2-C66F-4D07-A42B-F36099E142FD}" destId="{4E61F58B-ECD0-4469-B15D-D8EFD63779EE}" srcOrd="0" destOrd="0" presId="urn:microsoft.com/office/officeart/2005/8/layout/hProcess9"/>
    <dgm:cxn modelId="{4F08178F-3031-4ADB-A987-2DA905E4E4E4}" srcId="{DF00A4F3-42B0-49B5-AFCE-541C8D105C41}" destId="{F0C79899-5DFF-44AA-ADD9-38074E85BAA6}" srcOrd="5" destOrd="0" parTransId="{EA257634-F992-4420-A760-57EA73D81BB0}" sibTransId="{A36CE2E7-FB6E-41B7-A764-68B3D34FC094}"/>
    <dgm:cxn modelId="{7C226EBB-F361-478A-BE66-ECE98EA79EA7}" srcId="{DF00A4F3-42B0-49B5-AFCE-541C8D105C41}" destId="{27FC8317-3613-4A91-9100-0D02BB715292}" srcOrd="3" destOrd="0" parTransId="{60373474-9231-4CDC-9795-6D8D999A617B}" sibTransId="{F7A7C8DA-49DC-48B6-B642-AAC13EB163BA}"/>
    <dgm:cxn modelId="{B973AFB4-FE4D-4147-BFC6-4E31965E0E24}" srcId="{DF00A4F3-42B0-49B5-AFCE-541C8D105C41}" destId="{474D7B9A-001F-4AE5-AFE8-128D94A3EDFE}" srcOrd="4" destOrd="0" parTransId="{58BFFA18-E6FA-44B7-86EF-FC18F7F9C41B}" sibTransId="{10DBB602-2FBF-4679-BDC8-69234C5087A5}"/>
    <dgm:cxn modelId="{E9FF2D09-F9E0-4579-8418-CB0621B68206}" type="presOf" srcId="{474D7B9A-001F-4AE5-AFE8-128D94A3EDFE}" destId="{1A085642-4345-45AD-A638-7597A59D69C3}" srcOrd="0" destOrd="0" presId="urn:microsoft.com/office/officeart/2005/8/layout/hProcess9"/>
    <dgm:cxn modelId="{62785BA3-0CD5-4891-AC61-5C40D1755518}" type="presOf" srcId="{87A935DD-B736-434B-9E62-807E530123B7}" destId="{E5D3EC8E-8634-47DE-93CF-950E37F8C1B0}" srcOrd="0" destOrd="0" presId="urn:microsoft.com/office/officeart/2005/8/layout/hProcess9"/>
    <dgm:cxn modelId="{53C72F1D-5DE2-44C0-B210-E37DDEB24EF1}" type="presOf" srcId="{B28D3675-E638-4AF3-AD6F-11200982C5B0}" destId="{ED52A5DC-98E8-401D-8182-1BCB31C2F44F}" srcOrd="0" destOrd="0" presId="urn:microsoft.com/office/officeart/2005/8/layout/hProcess9"/>
    <dgm:cxn modelId="{A806A3AC-2D85-4454-B7FD-A169A5E1F546}" type="presOf" srcId="{F0C79899-5DFF-44AA-ADD9-38074E85BAA6}" destId="{F304AE8C-FA88-497C-B96E-9201ADBAEC0F}" srcOrd="0" destOrd="0" presId="urn:microsoft.com/office/officeart/2005/8/layout/hProcess9"/>
    <dgm:cxn modelId="{284E1BE3-59E5-4432-A838-89CD18AFEE9D}" srcId="{DF00A4F3-42B0-49B5-AFCE-541C8D105C41}" destId="{B28D3675-E638-4AF3-AD6F-11200982C5B0}" srcOrd="2" destOrd="0" parTransId="{93947FFC-6431-4FFF-90A1-6D719EE0BDAD}" sibTransId="{530687E1-4649-4DCA-B4D9-3B9289F2C4B7}"/>
    <dgm:cxn modelId="{0761B8A8-01CB-4EF3-AA45-C5DF7F5D9EFD}" type="presParOf" srcId="{FD40BCF9-92E3-4F85-9F19-7BD991157C94}" destId="{DF8CF877-74B6-4317-A5FF-64042D408DE9}" srcOrd="0" destOrd="0" presId="urn:microsoft.com/office/officeart/2005/8/layout/hProcess9"/>
    <dgm:cxn modelId="{3A689F4A-38AF-4926-B29F-0B97E9747243}" type="presParOf" srcId="{FD40BCF9-92E3-4F85-9F19-7BD991157C94}" destId="{F3189527-A107-4647-A477-E80A852D483F}" srcOrd="1" destOrd="0" presId="urn:microsoft.com/office/officeart/2005/8/layout/hProcess9"/>
    <dgm:cxn modelId="{B52C2ECF-6BBC-4639-8E12-77555F3E01DF}" type="presParOf" srcId="{F3189527-A107-4647-A477-E80A852D483F}" destId="{4E61F58B-ECD0-4469-B15D-D8EFD63779EE}" srcOrd="0" destOrd="0" presId="urn:microsoft.com/office/officeart/2005/8/layout/hProcess9"/>
    <dgm:cxn modelId="{D0E03921-5B22-4AA6-8C11-2F5D0D73877A}" type="presParOf" srcId="{F3189527-A107-4647-A477-E80A852D483F}" destId="{6BA2CA65-AF52-4728-A595-4BCAE127698B}" srcOrd="1" destOrd="0" presId="urn:microsoft.com/office/officeart/2005/8/layout/hProcess9"/>
    <dgm:cxn modelId="{05ABAAA5-0CF6-474A-9636-B54F132B7F40}" type="presParOf" srcId="{F3189527-A107-4647-A477-E80A852D483F}" destId="{E5D3EC8E-8634-47DE-93CF-950E37F8C1B0}" srcOrd="2" destOrd="0" presId="urn:microsoft.com/office/officeart/2005/8/layout/hProcess9"/>
    <dgm:cxn modelId="{B86C7425-9F20-42E1-B233-E8418E8A652C}" type="presParOf" srcId="{F3189527-A107-4647-A477-E80A852D483F}" destId="{269D9060-9E51-44DC-BA00-827D71B9D974}" srcOrd="3" destOrd="0" presId="urn:microsoft.com/office/officeart/2005/8/layout/hProcess9"/>
    <dgm:cxn modelId="{410CD80F-6485-44E5-8E2E-B483FC1D0010}" type="presParOf" srcId="{F3189527-A107-4647-A477-E80A852D483F}" destId="{ED52A5DC-98E8-401D-8182-1BCB31C2F44F}" srcOrd="4" destOrd="0" presId="urn:microsoft.com/office/officeart/2005/8/layout/hProcess9"/>
    <dgm:cxn modelId="{31C3867D-9CFA-4EA9-9BE0-AFCD478DC476}" type="presParOf" srcId="{F3189527-A107-4647-A477-E80A852D483F}" destId="{637D3A79-92AA-493F-A269-BB9E88622E3E}" srcOrd="5" destOrd="0" presId="urn:microsoft.com/office/officeart/2005/8/layout/hProcess9"/>
    <dgm:cxn modelId="{F49834D5-119E-4696-87C2-F3A5DF4035E5}" type="presParOf" srcId="{F3189527-A107-4647-A477-E80A852D483F}" destId="{0BFBC287-803F-4CDB-B8EA-84C013471B1C}" srcOrd="6" destOrd="0" presId="urn:microsoft.com/office/officeart/2005/8/layout/hProcess9"/>
    <dgm:cxn modelId="{B222FF4D-43C3-47CD-87DA-E0A592ED6294}" type="presParOf" srcId="{F3189527-A107-4647-A477-E80A852D483F}" destId="{60080359-D0BB-4FD7-A819-552F9EF27D3B}" srcOrd="7" destOrd="0" presId="urn:microsoft.com/office/officeart/2005/8/layout/hProcess9"/>
    <dgm:cxn modelId="{E2E04937-6F8D-4C8C-ABE7-AEA4A7464323}" type="presParOf" srcId="{F3189527-A107-4647-A477-E80A852D483F}" destId="{1A085642-4345-45AD-A638-7597A59D69C3}" srcOrd="8" destOrd="0" presId="urn:microsoft.com/office/officeart/2005/8/layout/hProcess9"/>
    <dgm:cxn modelId="{2EE10D67-9BE3-4FF2-80FD-E8024F9B8AAD}" type="presParOf" srcId="{F3189527-A107-4647-A477-E80A852D483F}" destId="{C5824E38-FBC9-4751-AFF1-A921B8A101B9}" srcOrd="9" destOrd="0" presId="urn:microsoft.com/office/officeart/2005/8/layout/hProcess9"/>
    <dgm:cxn modelId="{5D5E2940-B67B-460B-BF64-F3EBA80D93A2}" type="presParOf" srcId="{F3189527-A107-4647-A477-E80A852D483F}" destId="{F304AE8C-FA88-497C-B96E-9201ADBAEC0F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CF877-74B6-4317-A5FF-64042D408DE9}">
      <dsp:nvSpPr>
        <dsp:cNvPr id="0" name=""/>
        <dsp:cNvSpPr/>
      </dsp:nvSpPr>
      <dsp:spPr>
        <a:xfrm>
          <a:off x="3" y="0"/>
          <a:ext cx="6761485" cy="987631"/>
        </a:xfrm>
        <a:prstGeom prst="rightArrow">
          <a:avLst/>
        </a:prstGeom>
        <a:solidFill>
          <a:schemeClr val="accent3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61F58B-ECD0-4469-B15D-D8EFD63779EE}">
      <dsp:nvSpPr>
        <dsp:cNvPr id="0" name=""/>
        <dsp:cNvSpPr/>
      </dsp:nvSpPr>
      <dsp:spPr>
        <a:xfrm>
          <a:off x="178280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93595" y="352267"/>
        <a:ext cx="755129" cy="283096"/>
      </dsp:txXfrm>
    </dsp:sp>
    <dsp:sp modelId="{E5D3EC8E-8634-47DE-93CF-950E37F8C1B0}">
      <dsp:nvSpPr>
        <dsp:cNvPr id="0" name=""/>
        <dsp:cNvSpPr/>
      </dsp:nvSpPr>
      <dsp:spPr>
        <a:xfrm>
          <a:off x="1302114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1317429" y="352267"/>
        <a:ext cx="755129" cy="283096"/>
      </dsp:txXfrm>
    </dsp:sp>
    <dsp:sp modelId="{ED52A5DC-98E8-401D-8182-1BCB31C2F44F}">
      <dsp:nvSpPr>
        <dsp:cNvPr id="0" name=""/>
        <dsp:cNvSpPr/>
      </dsp:nvSpPr>
      <dsp:spPr>
        <a:xfrm>
          <a:off x="2425947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441262" y="352267"/>
        <a:ext cx="755129" cy="283096"/>
      </dsp:txXfrm>
    </dsp:sp>
    <dsp:sp modelId="{0BFBC287-803F-4CDB-B8EA-84C013471B1C}">
      <dsp:nvSpPr>
        <dsp:cNvPr id="0" name=""/>
        <dsp:cNvSpPr/>
      </dsp:nvSpPr>
      <dsp:spPr>
        <a:xfrm>
          <a:off x="3549781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565096" y="352267"/>
        <a:ext cx="755129" cy="283096"/>
      </dsp:txXfrm>
    </dsp:sp>
    <dsp:sp modelId="{1A085642-4345-45AD-A638-7597A59D69C3}">
      <dsp:nvSpPr>
        <dsp:cNvPr id="0" name=""/>
        <dsp:cNvSpPr/>
      </dsp:nvSpPr>
      <dsp:spPr>
        <a:xfrm>
          <a:off x="4673615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688930" y="352267"/>
        <a:ext cx="755129" cy="283096"/>
      </dsp:txXfrm>
    </dsp:sp>
    <dsp:sp modelId="{F304AE8C-FA88-497C-B96E-9201ADBAEC0F}">
      <dsp:nvSpPr>
        <dsp:cNvPr id="0" name=""/>
        <dsp:cNvSpPr/>
      </dsp:nvSpPr>
      <dsp:spPr>
        <a:xfrm>
          <a:off x="5797449" y="336952"/>
          <a:ext cx="785759" cy="31372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5812764" y="352267"/>
        <a:ext cx="755129" cy="2830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D6DD7-AAF4-4AD1-A807-F32911CBDB59}" type="datetimeFigureOut">
              <a:rPr lang="nl-NL" smtClean="0"/>
              <a:t>6-5-2020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C0FF9-4DAC-4611-9542-F11F31DDDDF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5419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C0FF9-4DAC-4611-9542-F11F31DDDDF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28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C0FF9-4DAC-4611-9542-F11F31DDDDF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2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C0FF9-4DAC-4611-9542-F11F31DDDDF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912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5C0FF9-4DAC-4611-9542-F11F31DDDDF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994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1BC2-3824-46E0-AA97-8A56F079B7C9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89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1857B-E39B-4112-8E67-DC36174E1B4A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278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9E12D-DAEF-4A83-91EE-CE227A0F3375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29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A2ABE-8ACA-427A-8116-A90E0B288BAF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40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6F3D8-9DED-49FD-BB18-975022832468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751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B647C-26DE-4F43-B0AF-6576C79A0261}" type="datetime1">
              <a:rPr lang="nl-NL" smtClean="0"/>
              <a:t>6-5-2020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5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95C9E-E5D6-4D2D-8A76-D292533FD697}" type="datetime1">
              <a:rPr lang="nl-NL" smtClean="0"/>
              <a:t>6-5-2020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95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FAB70-FD22-419F-9F01-35C321346FC7}" type="datetime1">
              <a:rPr lang="nl-NL" smtClean="0"/>
              <a:t>6-5-2020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48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06A7E-DEA6-4BFD-8360-4FEB7B86AF53}" type="datetime1">
              <a:rPr lang="nl-NL" smtClean="0"/>
              <a:t>6-5-2020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578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E59EC-5398-4093-9F26-BD47BD805AE6}" type="datetime1">
              <a:rPr lang="nl-NL" smtClean="0"/>
              <a:t>6-5-2020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328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52CA-94A6-4C3D-A0E7-F8F9E8D9EE6D}" type="datetime1">
              <a:rPr lang="nl-NL" smtClean="0"/>
              <a:t>6-5-2020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529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212C8-7046-44C5-B239-67F9AEC924F3}" type="datetime1">
              <a:rPr lang="nl-NL" smtClean="0"/>
              <a:t>6-5-2020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86CCC-1347-47B7-9C98-AE42452EEDF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15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334E8E-5B4D-4CF4-81EF-8CD8E30BB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AB7EA"/>
                </a:solidFill>
                <a:latin typeface="Myriad Pro" panose="020B0503030403020204" pitchFamily="34" charset="0"/>
              </a:rPr>
              <a:t>Exhibition planner template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DC81A8-6552-4D12-BF54-5C904385A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350" b="1" dirty="0">
                <a:solidFill>
                  <a:srgbClr val="365F91"/>
                </a:solidFill>
                <a:latin typeface="Myriad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Directions to work with this template:</a:t>
            </a:r>
          </a:p>
          <a:p>
            <a:r>
              <a:rPr lang="en-GB" sz="1350" dirty="0">
                <a:solidFill>
                  <a:srgbClr val="365F91"/>
                </a:solidFill>
                <a:latin typeface="Myriad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Create your own copy of this template.</a:t>
            </a:r>
          </a:p>
          <a:p>
            <a:r>
              <a:rPr lang="en-GB" sz="1350" dirty="0">
                <a:solidFill>
                  <a:srgbClr val="365F91"/>
                </a:solidFill>
                <a:latin typeface="Myriad Pro" panose="020B0503030403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Please fill in the sections as directed by the italicized prompts.</a:t>
            </a:r>
            <a:endParaRPr lang="en-GB" sz="1350" b="1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35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72C9147-D9EB-4896-A138-AED606B8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12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17136" y="3757556"/>
            <a:ext cx="690749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2</a:t>
            </a:fld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0" y="180541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THINKING ABOUT MY EXHIBITION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02588BBF-D979-4239-BE48-DA1A94262AC4}"/>
              </a:ext>
            </a:extLst>
          </p:cNvPr>
          <p:cNvGrpSpPr/>
          <p:nvPr/>
        </p:nvGrpSpPr>
        <p:grpSpPr>
          <a:xfrm>
            <a:off x="417136" y="1653193"/>
            <a:ext cx="4154864" cy="4519007"/>
            <a:chOff x="814548" y="1544977"/>
            <a:chExt cx="10950102" cy="2342802"/>
          </a:xfrm>
          <a:solidFill>
            <a:schemeClr val="bg1">
              <a:lumMod val="85000"/>
            </a:schemeClr>
          </a:solidFill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3872C561-C544-43CA-8C3D-C42079E22845}"/>
                </a:ext>
              </a:extLst>
            </p:cNvPr>
            <p:cNvSpPr/>
            <p:nvPr/>
          </p:nvSpPr>
          <p:spPr>
            <a:xfrm>
              <a:off x="814548" y="1544977"/>
              <a:ext cx="10950102" cy="1143230"/>
            </a:xfrm>
            <a:prstGeom prst="roundRect">
              <a:avLst/>
            </a:prstGeom>
            <a:solidFill>
              <a:srgbClr val="B2E7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nl-NL" sz="1000" b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Starting the exhibition process </a:t>
              </a:r>
            </a:p>
            <a:p>
              <a:pPr lvl="0"/>
              <a:r>
                <a:rPr lang="nl-NL" sz="900" i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Reflect and comment on the following: </a:t>
              </a:r>
            </a:p>
            <a:p>
              <a:pPr lvl="0"/>
              <a:r>
                <a:rPr lang="nl-NL" sz="900" i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Thinking about discussions I have had surrounding local and global issues and opportunities (discussions with peers, teachers, mentor(s), and members of the learning community and beyond).</a:t>
              </a:r>
              <a:r>
                <a:rPr lang="nl-NL" sz="900" dirty="0">
                  <a:solidFill>
                    <a:srgbClr val="004B8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 </a:t>
              </a:r>
            </a:p>
            <a:p>
              <a:pPr lvl="0"/>
              <a:endParaRPr lang="nl-NL" sz="13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endParaRPr lang="nl-NL" sz="13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endParaRPr lang="en-GB" sz="1350" dirty="0">
                <a:solidFill>
                  <a:srgbClr val="002060"/>
                </a:solidFill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xmlns="" id="{8399471E-6D81-41D3-AFE8-A594B40582EB}"/>
                </a:ext>
              </a:extLst>
            </p:cNvPr>
            <p:cNvSpPr/>
            <p:nvPr/>
          </p:nvSpPr>
          <p:spPr>
            <a:xfrm>
              <a:off x="814548" y="2711107"/>
              <a:ext cx="10950102" cy="1176672"/>
            </a:xfrm>
            <a:prstGeom prst="roundRect">
              <a:avLst/>
            </a:prstGeom>
            <a:solidFill>
              <a:srgbClr val="B2E7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nl-NL" sz="900" i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My interests, ideas, passions, strengths and experiences connected to local and global issues and opportunities. </a:t>
              </a:r>
              <a:endParaRPr lang="en-US" sz="900" i="1" dirty="0">
                <a:solidFill>
                  <a:srgbClr val="004B8D"/>
                </a:solidFill>
                <a:latin typeface="Myriad Pro" panose="020B050303040302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D2EB401C-5F5B-4F52-BFF7-9CCA5E510E8E}"/>
              </a:ext>
            </a:extLst>
          </p:cNvPr>
          <p:cNvGrpSpPr/>
          <p:nvPr/>
        </p:nvGrpSpPr>
        <p:grpSpPr>
          <a:xfrm>
            <a:off x="4599068" y="1653193"/>
            <a:ext cx="4181933" cy="4519007"/>
            <a:chOff x="311081" y="4017052"/>
            <a:chExt cx="11453569" cy="2656681"/>
          </a:xfrm>
          <a:solidFill>
            <a:srgbClr val="B2E7F8"/>
          </a:solidFill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xmlns="" id="{21D06503-05C7-48DE-BD42-2FD18FB3B134}"/>
                </a:ext>
              </a:extLst>
            </p:cNvPr>
            <p:cNvSpPr/>
            <p:nvPr/>
          </p:nvSpPr>
          <p:spPr>
            <a:xfrm>
              <a:off x="311081" y="4017052"/>
              <a:ext cx="11453569" cy="129670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nl-NL" sz="1000" b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My exhibition inquiry </a:t>
              </a:r>
              <a:endParaRPr lang="nl-NL" sz="10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endParaRPr>
            </a:p>
            <a:p>
              <a:pPr lvl="0"/>
              <a:r>
                <a:rPr lang="nl-NL" sz="900" i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My chosen local and global issue or opportunity to explore (as a grade level, as a class, as a group or individual). </a:t>
              </a:r>
            </a:p>
            <a:p>
              <a:pPr lvl="0"/>
              <a:endParaRPr lang="en-US" sz="788" dirty="0">
                <a:solidFill>
                  <a:srgbClr val="004B8D"/>
                </a:solidFill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xmlns="" id="{F353B583-B685-487A-801D-F270C74B6122}"/>
                </a:ext>
              </a:extLst>
            </p:cNvPr>
            <p:cNvSpPr/>
            <p:nvPr/>
          </p:nvSpPr>
          <p:spPr>
            <a:xfrm>
              <a:off x="311081" y="5336546"/>
              <a:ext cx="11453569" cy="1337187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nl-NL" sz="900" i="1" dirty="0">
                  <a:solidFill>
                    <a:srgbClr val="004B8D"/>
                  </a:solidFill>
                  <a:latin typeface="Myriad Pro" panose="020B0503030403020204" pitchFamily="34" charset="0"/>
                  <a:cs typeface="Arial" panose="020B0604020202020204" pitchFamily="34" charset="0"/>
                </a:rPr>
                <a:t>What I already know and what I would like to know more about. </a:t>
              </a:r>
            </a:p>
          </p:txBody>
        </p:sp>
      </p:grp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xmlns="" id="{DB26FD83-9335-42F1-9D6A-80B01FA0FE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651805"/>
              </p:ext>
            </p:extLst>
          </p:nvPr>
        </p:nvGraphicFramePr>
        <p:xfrm>
          <a:off x="417136" y="578114"/>
          <a:ext cx="8363865" cy="1028700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4890577">
                  <a:extLst>
                    <a:ext uri="{9D8B030D-6E8A-4147-A177-3AD203B41FA5}">
                      <a16:colId xmlns:a16="http://schemas.microsoft.com/office/drawing/2014/main" xmlns="" val="1122026062"/>
                    </a:ext>
                  </a:extLst>
                </a:gridCol>
                <a:gridCol w="3473288">
                  <a:extLst>
                    <a:ext uri="{9D8B030D-6E8A-4147-A177-3AD203B41FA5}">
                      <a16:colId xmlns:a16="http://schemas.microsoft.com/office/drawing/2014/main" xmlns="" val="4117038329"/>
                    </a:ext>
                  </a:extLst>
                </a:gridCol>
              </a:tblGrid>
              <a:tr h="336031">
                <a:tc>
                  <a:txBody>
                    <a:bodyPr/>
                    <a:lstStyle/>
                    <a:p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Name: </a:t>
                      </a:r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Start date: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255588792"/>
                  </a:ext>
                </a:extLst>
              </a:tr>
              <a:tr h="336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Mentor(s):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End date: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744407263"/>
                  </a:ext>
                </a:extLst>
              </a:tr>
              <a:tr h="336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Teachers:                                                            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274317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9978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3</a:t>
            </a:fld>
            <a:endParaRPr lang="nl-NL"/>
          </a:p>
        </p:txBody>
      </p:sp>
      <p:sp>
        <p:nvSpPr>
          <p:cNvPr id="4" name="TextBox 3"/>
          <p:cNvSpPr txBox="1"/>
          <p:nvPr/>
        </p:nvSpPr>
        <p:spPr>
          <a:xfrm>
            <a:off x="1" y="229792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solidFill>
                  <a:srgbClr val="002060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EXHIBITION PLANNING 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xmlns="" id="{B500D960-7417-4309-93E0-489CFB5883D5}"/>
              </a:ext>
            </a:extLst>
          </p:cNvPr>
          <p:cNvSpPr/>
          <p:nvPr/>
        </p:nvSpPr>
        <p:spPr>
          <a:xfrm>
            <a:off x="457200" y="785785"/>
            <a:ext cx="8239125" cy="591270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Transdisciplinary theme(s):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(inquire within and across transdisciplinary theme/s)</a:t>
            </a:r>
            <a:r>
              <a:rPr lang="nl-NL" sz="900" b="1" i="1" dirty="0">
                <a:solidFill>
                  <a:srgbClr val="004B8D"/>
                </a:solidFill>
                <a:latin typeface="Myriad Pro" panose="020B0503030403020204" pitchFamily="34" charset="0"/>
                <a:cs typeface="Calibri" panose="020F0502020204030204" pitchFamily="34" charset="0"/>
              </a:rPr>
              <a:t>—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 I have decided upon the transdisciplinary theme/s with my teachers and peers.  </a:t>
            </a:r>
            <a:endParaRPr lang="en-GB" sz="1000" i="1" dirty="0">
              <a:solidFill>
                <a:srgbClr val="004B8D"/>
              </a:solidFill>
              <a:latin typeface="Myriad Pro" panose="020B050303040302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449DEEB2-027A-4F48-A754-69B469D8F687}"/>
              </a:ext>
            </a:extLst>
          </p:cNvPr>
          <p:cNvSpPr/>
          <p:nvPr/>
        </p:nvSpPr>
        <p:spPr>
          <a:xfrm>
            <a:off x="457200" y="1421449"/>
            <a:ext cx="2028825" cy="3683951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  Lines of inquiry 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xmlns="" id="{DB913DCC-259A-49F5-8C67-4E5417E8466D}"/>
              </a:ext>
            </a:extLst>
          </p:cNvPr>
          <p:cNvSpPr/>
          <p:nvPr/>
        </p:nvSpPr>
        <p:spPr>
          <a:xfrm>
            <a:off x="2513017" y="1446360"/>
            <a:ext cx="4399977" cy="757627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Central idea</a:t>
            </a:r>
            <a:r>
              <a:rPr lang="nl-NL" sz="1000" b="1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: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 have developed my central idea and lines of inquiry with support from my teachers and peers.  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758A65B2-4E11-4DC6-BA33-94E44A59ECEB}"/>
              </a:ext>
            </a:extLst>
          </p:cNvPr>
          <p:cNvSpPr/>
          <p:nvPr/>
        </p:nvSpPr>
        <p:spPr>
          <a:xfrm>
            <a:off x="2513016" y="2276034"/>
            <a:ext cx="2058984" cy="1135688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Key concepts</a:t>
            </a:r>
            <a:endParaRPr lang="nl-NL" sz="10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xmlns="" id="{E857D78E-F10D-43C5-A8C8-A5AB4BFC7ADC}"/>
              </a:ext>
            </a:extLst>
          </p:cNvPr>
          <p:cNvSpPr/>
          <p:nvPr/>
        </p:nvSpPr>
        <p:spPr>
          <a:xfrm>
            <a:off x="4657985" y="2273077"/>
            <a:ext cx="2255009" cy="866746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Related concepts</a:t>
            </a:r>
            <a:endParaRPr lang="nl-NL" sz="10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3D8081BE-EB8B-4D84-905A-3DB13E6BED48}"/>
              </a:ext>
            </a:extLst>
          </p:cNvPr>
          <p:cNvSpPr/>
          <p:nvPr/>
        </p:nvSpPr>
        <p:spPr>
          <a:xfrm>
            <a:off x="2527764" y="3428999"/>
            <a:ext cx="2044236" cy="2754711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Action</a:t>
            </a:r>
            <a:r>
              <a:rPr lang="nl-NL" sz="900" dirty="0">
                <a:solidFill>
                  <a:srgbClr val="004B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(action that I might already have in mind in reponse to my inquiries).</a:t>
            </a:r>
            <a:endParaRPr lang="nl-NL" sz="90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xmlns="" id="{63F87636-6AF2-487C-8DAA-B36A24301873}"/>
              </a:ext>
            </a:extLst>
          </p:cNvPr>
          <p:cNvSpPr/>
          <p:nvPr/>
        </p:nvSpPr>
        <p:spPr>
          <a:xfrm>
            <a:off x="6998979" y="1430413"/>
            <a:ext cx="1697346" cy="2587977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 have co-constructed my learning goals and success criteria with support  and feedback .</a:t>
            </a:r>
            <a:endParaRPr lang="nl-NL" sz="10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Learning goals</a:t>
            </a:r>
          </a:p>
          <a:p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Where am I going in my learning?  What do I want to learn? (knowledge, skills and conceptual understandings).</a:t>
            </a:r>
            <a:r>
              <a:rPr lang="nl-NL" sz="9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 </a:t>
            </a:r>
          </a:p>
          <a:p>
            <a:endParaRPr lang="nl-NL" sz="900" dirty="0">
              <a:solidFill>
                <a:srgbClr val="004B8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9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xmlns="" id="{69834646-1034-42CE-A855-DCCDA75CB1B2}"/>
              </a:ext>
            </a:extLst>
          </p:cNvPr>
          <p:cNvSpPr/>
          <p:nvPr/>
        </p:nvSpPr>
        <p:spPr>
          <a:xfrm>
            <a:off x="7006354" y="4071748"/>
            <a:ext cx="1689972" cy="2111963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Success criteria</a:t>
            </a:r>
          </a:p>
          <a:p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will I learn it?  How will I know I have learned it?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xmlns="" id="{C139EBC3-D8A8-465A-A345-32970A148DB8}"/>
              </a:ext>
            </a:extLst>
          </p:cNvPr>
          <p:cNvSpPr/>
          <p:nvPr/>
        </p:nvSpPr>
        <p:spPr>
          <a:xfrm>
            <a:off x="4657985" y="3197046"/>
            <a:ext cx="2255010" cy="1452991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Approaches to learning</a:t>
            </a:r>
            <a:r>
              <a:rPr lang="nl-NL" sz="900" dirty="0">
                <a:solidFill>
                  <a:srgbClr val="004B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(skills that I will further develop and demonstrate).</a:t>
            </a:r>
            <a:r>
              <a:rPr lang="nl-NL" sz="900" b="1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xmlns="" id="{6954F2EF-E523-463A-9E92-93A58161FFEB}"/>
              </a:ext>
            </a:extLst>
          </p:cNvPr>
          <p:cNvSpPr/>
          <p:nvPr/>
        </p:nvSpPr>
        <p:spPr>
          <a:xfrm>
            <a:off x="4665360" y="4720710"/>
            <a:ext cx="2247634" cy="1438256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Learner profile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(learner profile attributes that I will further develop and demonstrate).</a:t>
            </a:r>
            <a:endParaRPr lang="nl-NL" sz="90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xmlns="" id="{F72E242B-B8C6-4060-B475-2A87AB22E8CE}"/>
              </a:ext>
            </a:extLst>
          </p:cNvPr>
          <p:cNvSpPr/>
          <p:nvPr/>
        </p:nvSpPr>
        <p:spPr>
          <a:xfrm>
            <a:off x="457200" y="5174490"/>
            <a:ext cx="2028825" cy="1009221"/>
          </a:xfrm>
          <a:prstGeom prst="roundRect">
            <a:avLst/>
          </a:prstGeom>
          <a:solidFill>
            <a:srgbClr val="93DE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nl-NL" sz="750" b="1" i="1" dirty="0">
              <a:solidFill>
                <a:srgbClr val="002060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0E8C7ECB-C127-4A47-83CA-45382C25E3F6}"/>
              </a:ext>
            </a:extLst>
          </p:cNvPr>
          <p:cNvSpPr txBox="1"/>
          <p:nvPr/>
        </p:nvSpPr>
        <p:spPr>
          <a:xfrm>
            <a:off x="457200" y="5231714"/>
            <a:ext cx="1472005" cy="8386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nl-NL"/>
            </a:defPPr>
            <a:lvl1pPr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>
                <a:solidFill>
                  <a:srgbClr val="004B8D"/>
                </a:solidFill>
                <a:latin typeface="Myriad Pro" panose="020B0503030403020204" pitchFamily="34" charset="0"/>
              </a:rPr>
              <a:t>My timeline (plan and check</a:t>
            </a:r>
            <a:r>
              <a:rPr lang="nl-NL" b="0" i="1" dirty="0">
                <a:solidFill>
                  <a:srgbClr val="004B8D"/>
                </a:solidFill>
                <a:latin typeface="Myriad Pro" panose="020B0503030403020204" pitchFamily="34" charset="0"/>
              </a:rPr>
              <a:t>): </a:t>
            </a:r>
            <a:r>
              <a:rPr lang="nl-NL" sz="900" b="0" i="1" dirty="0">
                <a:solidFill>
                  <a:srgbClr val="004B8D"/>
                </a:solidFill>
                <a:latin typeface="Myriad Pro" panose="020B0503030403020204" pitchFamily="34" charset="0"/>
              </a:rPr>
              <a:t>I have began to develop my timeline with support from my teachers and peers</a:t>
            </a:r>
            <a:r>
              <a:rPr lang="nl-NL" sz="1050" dirty="0">
                <a:solidFill>
                  <a:srgbClr val="004B8D"/>
                </a:solidFill>
                <a:latin typeface="Myriad Pro" panose="020B0503030403020204" pitchFamily="34" charset="0"/>
              </a:rPr>
              <a:t>.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4D7CA20-E1C8-4A26-9E0F-ABB2CD5D586B}"/>
              </a:ext>
            </a:extLst>
          </p:cNvPr>
          <p:cNvSpPr/>
          <p:nvPr/>
        </p:nvSpPr>
        <p:spPr>
          <a:xfrm>
            <a:off x="1929205" y="5519355"/>
            <a:ext cx="319490" cy="3194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256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4</a:t>
            </a:fld>
            <a:endParaRPr lang="nl-NL"/>
          </a:p>
        </p:txBody>
      </p:sp>
      <p:sp>
        <p:nvSpPr>
          <p:cNvPr id="4" name="TextBox 3"/>
          <p:cNvSpPr txBox="1"/>
          <p:nvPr/>
        </p:nvSpPr>
        <p:spPr>
          <a:xfrm>
            <a:off x="0" y="243513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600" b="1" dirty="0">
                <a:solidFill>
                  <a:srgbClr val="002060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INQUIRING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xmlns="" id="{B500D960-7417-4309-93E0-489CFB5883D5}"/>
              </a:ext>
            </a:extLst>
          </p:cNvPr>
          <p:cNvSpPr/>
          <p:nvPr/>
        </p:nvSpPr>
        <p:spPr>
          <a:xfrm>
            <a:off x="3276600" y="683284"/>
            <a:ext cx="5400674" cy="84150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Collaboration: 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Who am I going to collaborate with during the exhibition process?  (peers, teachers, mentors, members of the learning community and beyond) How am I going to collaborate? 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449DEEB2-027A-4F48-A754-69B469D8F687}"/>
              </a:ext>
            </a:extLst>
          </p:cNvPr>
          <p:cNvSpPr/>
          <p:nvPr/>
        </p:nvSpPr>
        <p:spPr>
          <a:xfrm>
            <a:off x="465228" y="1629317"/>
            <a:ext cx="1774491" cy="31458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questions: </a:t>
            </a:r>
          </a:p>
          <a:p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(evolving questions and theories)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new questions do I have?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do my questions help me further my understanding of the central idea? 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xmlns="" id="{DB913DCC-259A-49F5-8C67-4E5417E8466D}"/>
              </a:ext>
            </a:extLst>
          </p:cNvPr>
          <p:cNvSpPr/>
          <p:nvPr/>
        </p:nvSpPr>
        <p:spPr>
          <a:xfrm>
            <a:off x="2304697" y="1626008"/>
            <a:ext cx="4343754" cy="76361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Resources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:  (time, people, places, technologies, learning spaces, physical materials)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resources do I need to be successful and how will I use and organize them?  </a:t>
            </a:r>
          </a:p>
          <a:p>
            <a:endParaRPr lang="nl-NL" sz="9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xmlns="" id="{758A65B2-4E11-4DC6-BA33-94E44A59ECEB}"/>
              </a:ext>
            </a:extLst>
          </p:cNvPr>
          <p:cNvSpPr/>
          <p:nvPr/>
        </p:nvSpPr>
        <p:spPr>
          <a:xfrm>
            <a:off x="2304697" y="2433593"/>
            <a:ext cx="4343754" cy="123568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exhibition inquiry: </a:t>
            </a:r>
            <a:r>
              <a:rPr lang="nl-NL" sz="75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research and investigations) 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am I using my resources and what strategies will I use? (for example, interviews, surveys, field visits)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will I keep track of the information/research I am gathering? (calendars, timetables, </a:t>
            </a:r>
            <a:r>
              <a:rPr lang="nl-NL" sz="75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gathering grids, organizers)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3D8081BE-EB8B-4D84-905A-3DB13E6BED48}"/>
              </a:ext>
            </a:extLst>
          </p:cNvPr>
          <p:cNvSpPr/>
          <p:nvPr/>
        </p:nvSpPr>
        <p:spPr>
          <a:xfrm>
            <a:off x="2292930" y="3733017"/>
            <a:ext cx="2138485" cy="104219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Action</a:t>
            </a:r>
            <a:r>
              <a:rPr lang="nl-NL" sz="9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(action that I might already have in mind in reponse to my inquiries).</a:t>
            </a:r>
            <a:endParaRPr lang="nl-NL" sz="75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xmlns="" id="{63F87636-6AF2-487C-8DAA-B36A24301873}"/>
              </a:ext>
            </a:extLst>
          </p:cNvPr>
          <p:cNvSpPr/>
          <p:nvPr/>
        </p:nvSpPr>
        <p:spPr>
          <a:xfrm>
            <a:off x="6713429" y="1626008"/>
            <a:ext cx="1963845" cy="45461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Self assessment</a:t>
            </a:r>
          </a:p>
          <a:p>
            <a:r>
              <a:rPr lang="nl-NL" sz="7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am I doing and how do I know?</a:t>
            </a:r>
          </a:p>
          <a:p>
            <a:r>
              <a:rPr lang="nl-NL" sz="7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am I documenting my learning?</a:t>
            </a:r>
          </a:p>
          <a:p>
            <a:r>
              <a:rPr lang="nl-NL" sz="7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Who is giving me feedback and how am I using it?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xmlns="" id="{C139EBC3-D8A8-465A-A345-32970A148DB8}"/>
              </a:ext>
            </a:extLst>
          </p:cNvPr>
          <p:cNvSpPr/>
          <p:nvPr/>
        </p:nvSpPr>
        <p:spPr>
          <a:xfrm>
            <a:off x="4484626" y="3734429"/>
            <a:ext cx="2163825" cy="80408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Approaches to learning</a:t>
            </a:r>
            <a:r>
              <a:rPr lang="nl-NL" sz="900" dirty="0">
                <a:solidFill>
                  <a:srgbClr val="004B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750" dirty="0">
                <a:solidFill>
                  <a:srgbClr val="004B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(skills that I will further develop and demonstrate).</a:t>
            </a:r>
            <a:r>
              <a:rPr lang="nl-NL" sz="750" b="1" dirty="0">
                <a:solidFill>
                  <a:srgbClr val="004B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xmlns="" id="{6954F2EF-E523-463A-9E92-93A58161FFEB}"/>
              </a:ext>
            </a:extLst>
          </p:cNvPr>
          <p:cNvSpPr/>
          <p:nvPr/>
        </p:nvSpPr>
        <p:spPr>
          <a:xfrm>
            <a:off x="4484626" y="4602246"/>
            <a:ext cx="2163825" cy="74764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Learner profile 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How am I developing and demonstrating the learner profile attributes?</a:t>
            </a:r>
            <a:endParaRPr lang="nl-NL" sz="90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xmlns="" id="{F72E242B-B8C6-4060-B475-2A87AB22E8CE}"/>
              </a:ext>
            </a:extLst>
          </p:cNvPr>
          <p:cNvSpPr/>
          <p:nvPr/>
        </p:nvSpPr>
        <p:spPr>
          <a:xfrm>
            <a:off x="4476574" y="5413628"/>
            <a:ext cx="2163825" cy="7404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</a:rPr>
              <a:t>My timeline </a:t>
            </a: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</a:rPr>
              <a:t>: (review and update) </a:t>
            </a:r>
          </a:p>
          <a:p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</a:rPr>
              <a:t>I am achieving my exhibition milestones</a:t>
            </a:r>
          </a:p>
          <a:p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</a:rPr>
              <a:t>based on my timeline.</a:t>
            </a:r>
          </a:p>
          <a:p>
            <a:endParaRPr lang="nl-NL" sz="750" b="1" i="1" dirty="0">
              <a:solidFill>
                <a:srgbClr val="002060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B61C2CC0-5CC2-4300-A186-10543F6CD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833298"/>
              </p:ext>
            </p:extLst>
          </p:nvPr>
        </p:nvGraphicFramePr>
        <p:xfrm>
          <a:off x="465227" y="686592"/>
          <a:ext cx="2744697" cy="838200"/>
        </p:xfrm>
        <a:graphic>
          <a:graphicData uri="http://schemas.openxmlformats.org/drawingml/2006/table">
            <a:tbl>
              <a:tblPr>
                <a:effectLst/>
                <a:tableStyleId>{F5AB1C69-6EDB-4FF4-983F-18BD219EF322}</a:tableStyleId>
              </a:tblPr>
              <a:tblGrid>
                <a:gridCol w="2744697">
                  <a:extLst>
                    <a:ext uri="{9D8B030D-6E8A-4147-A177-3AD203B41FA5}">
                      <a16:colId xmlns:a16="http://schemas.microsoft.com/office/drawing/2014/main" xmlns="" val="1122026062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nl-NL" sz="7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Name: </a:t>
                      </a:r>
                      <a:endParaRPr lang="en-GB" sz="7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25558879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7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Mentor(s): </a:t>
                      </a:r>
                    </a:p>
                    <a:p>
                      <a:endParaRPr lang="en-GB" sz="7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74440726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7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Teachers:                                                       </a:t>
                      </a:r>
                    </a:p>
                    <a:p>
                      <a:endParaRPr lang="en-GB" sz="7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274317996"/>
                  </a:ext>
                </a:extLst>
              </a:tr>
            </a:tbl>
          </a:graphicData>
        </a:graphic>
      </p:graphicFrame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FA9916CE-5112-4D8A-B5CD-5386D9F1C483}"/>
              </a:ext>
            </a:extLst>
          </p:cNvPr>
          <p:cNvSpPr/>
          <p:nvPr/>
        </p:nvSpPr>
        <p:spPr>
          <a:xfrm>
            <a:off x="465229" y="4838951"/>
            <a:ext cx="3966186" cy="13151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9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Reflections</a:t>
            </a:r>
            <a:r>
              <a:rPr lang="nl-NL" sz="75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: </a:t>
            </a:r>
            <a:r>
              <a:rPr lang="nl-NL" sz="75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(after meeting with teachers, mentors and peers)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Have I reflected upon and modified my inquiries?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Have I adjusted my direction of learning when necessary?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67ED226-BFC2-422F-A1F5-A3104E800431}"/>
              </a:ext>
            </a:extLst>
          </p:cNvPr>
          <p:cNvSpPr/>
          <p:nvPr/>
        </p:nvSpPr>
        <p:spPr>
          <a:xfrm>
            <a:off x="6164234" y="5636991"/>
            <a:ext cx="293716" cy="2937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68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2D221844-774C-4912-989D-67D6DCA9F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5</a:t>
            </a:fld>
            <a:endParaRPr lang="nl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DD0C2F4-31A4-4767-89EF-07B97D28F7A5}"/>
              </a:ext>
            </a:extLst>
          </p:cNvPr>
          <p:cNvSpPr txBox="1"/>
          <p:nvPr/>
        </p:nvSpPr>
        <p:spPr>
          <a:xfrm>
            <a:off x="4762" y="220763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SHARING MY EXHIBITION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7529800E-A508-49E7-A393-8DBBC1AA93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850560"/>
              </p:ext>
            </p:extLst>
          </p:nvPr>
        </p:nvGraphicFramePr>
        <p:xfrm>
          <a:off x="466724" y="655169"/>
          <a:ext cx="2733675" cy="1382139"/>
        </p:xfrm>
        <a:graphic>
          <a:graphicData uri="http://schemas.openxmlformats.org/drawingml/2006/table">
            <a:tbl>
              <a:tblPr>
                <a:effectLst/>
                <a:tableStyleId>{F5AB1C69-6EDB-4FF4-983F-18BD219EF322}</a:tableStyleId>
              </a:tblPr>
              <a:tblGrid>
                <a:gridCol w="2733675">
                  <a:extLst>
                    <a:ext uri="{9D8B030D-6E8A-4147-A177-3AD203B41FA5}">
                      <a16:colId xmlns:a16="http://schemas.microsoft.com/office/drawing/2014/main" xmlns="" val="1122026062"/>
                    </a:ext>
                  </a:extLst>
                </a:gridCol>
              </a:tblGrid>
              <a:tr h="460713">
                <a:tc>
                  <a:txBody>
                    <a:bodyPr/>
                    <a:lstStyle/>
                    <a:p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Name: </a:t>
                      </a:r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255588792"/>
                  </a:ext>
                </a:extLst>
              </a:tr>
              <a:tr h="460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Mentor(s):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744407263"/>
                  </a:ext>
                </a:extLst>
              </a:tr>
              <a:tr h="4607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900" b="0" dirty="0">
                          <a:solidFill>
                            <a:srgbClr val="004B8D"/>
                          </a:solidFill>
                          <a:latin typeface="Myriad Pro" panose="020B0503030403020204" pitchFamily="34" charset="0"/>
                        </a:rPr>
                        <a:t>Teachers:                                                       </a:t>
                      </a:r>
                    </a:p>
                    <a:p>
                      <a:endParaRPr lang="en-GB" sz="900" b="0" dirty="0">
                        <a:solidFill>
                          <a:srgbClr val="004B8D"/>
                        </a:solidFill>
                        <a:latin typeface="Myriad Pro" panose="020B0503030403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4274317996"/>
                  </a:ext>
                </a:extLst>
              </a:tr>
            </a:tbl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7FE71F47-C145-4E46-9CA0-7E980D8A6924}"/>
              </a:ext>
            </a:extLst>
          </p:cNvPr>
          <p:cNvSpPr/>
          <p:nvPr/>
        </p:nvSpPr>
        <p:spPr>
          <a:xfrm>
            <a:off x="3324225" y="655169"/>
            <a:ext cx="5362575" cy="1382139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Collaboration</a:t>
            </a:r>
            <a:r>
              <a:rPr lang="nl-NL" sz="105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: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Who am I sharing exhibition with? How am I sharing it?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xmlns="" id="{65E0FB75-811C-44BD-A9B7-8FA6A591BA4B}"/>
              </a:ext>
            </a:extLst>
          </p:cNvPr>
          <p:cNvSpPr/>
          <p:nvPr/>
        </p:nvSpPr>
        <p:spPr>
          <a:xfrm>
            <a:off x="466725" y="2133161"/>
            <a:ext cx="8220075" cy="4019990"/>
          </a:xfrm>
          <a:prstGeom prst="round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plan for sharing the exhibition:</a:t>
            </a:r>
          </a:p>
          <a:p>
            <a:r>
              <a:rPr lang="nl-NL" sz="900" b="1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(product and process: planning and presenting my learning). </a:t>
            </a:r>
          </a:p>
        </p:txBody>
      </p:sp>
    </p:spTree>
    <p:extLst>
      <p:ext uri="{BB962C8B-B14F-4D97-AF65-F5344CB8AC3E}">
        <p14:creationId xmlns:p14="http://schemas.microsoft.com/office/powerpoint/2010/main" val="2105573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2804" y="2285410"/>
            <a:ext cx="82790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buFont typeface="Arial" panose="020B0604020202020204" pitchFamily="34" charset="0"/>
              <a:buChar char="•"/>
            </a:pPr>
            <a:endParaRPr lang="nl-NL" sz="67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675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86CCC-1347-47B7-9C98-AE42452EEDFB}" type="slidenum">
              <a:rPr lang="nl-NL" smtClean="0"/>
              <a:t>6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0" y="252986"/>
            <a:ext cx="91440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nl-NL" sz="16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REFLECTIONS  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A0B8C533-1903-405E-8BF5-629D86AC0F9E}"/>
              </a:ext>
            </a:extLst>
          </p:cNvPr>
          <p:cNvCxnSpPr>
            <a:cxnSpLocks/>
            <a:stCxn id="12" idx="1"/>
            <a:endCxn id="12" idx="1"/>
          </p:cNvCxnSpPr>
          <p:nvPr/>
        </p:nvCxnSpPr>
        <p:spPr>
          <a:xfrm>
            <a:off x="0" y="422263"/>
            <a:ext cx="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xmlns="" id="{071AD1BD-3348-45AB-BF35-460C46C55D34}"/>
              </a:ext>
            </a:extLst>
          </p:cNvPr>
          <p:cNvSpPr/>
          <p:nvPr/>
        </p:nvSpPr>
        <p:spPr>
          <a:xfrm>
            <a:off x="457200" y="678755"/>
            <a:ext cx="8248650" cy="242639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Exhibition reflections: </a:t>
            </a:r>
          </a:p>
          <a:p>
            <a:endParaRPr lang="nl-NL" sz="9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exhibition (process and journey)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Calibri" panose="020F0502020204030204" pitchFamily="34" charset="0"/>
              </a:rPr>
              <a:t>—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did I enjoy? What did I find challenging? 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sharing experience (product)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Calibri" panose="020F0502020204030204" pitchFamily="34" charset="0"/>
              </a:rPr>
              <a:t>—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worked well?  What would I do differently?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Reflections on feedback from: teacher, mentor, peers, learning community 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xmlns="" id="{981F7F37-96D4-4D55-AAF9-87DBA8AA0450}"/>
              </a:ext>
            </a:extLst>
          </p:cNvPr>
          <p:cNvSpPr/>
          <p:nvPr/>
        </p:nvSpPr>
        <p:spPr>
          <a:xfrm>
            <a:off x="5943600" y="3192365"/>
            <a:ext cx="2762250" cy="9142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Action</a:t>
            </a:r>
            <a:r>
              <a:rPr lang="nl-NL" sz="10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</a:t>
            </a:r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reflections on action)</a:t>
            </a:r>
            <a:endParaRPr lang="nl-NL" sz="100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xmlns="" id="{2482AFA8-097C-4B7F-B2E1-4F32A4D7BF1E}"/>
              </a:ext>
            </a:extLst>
          </p:cNvPr>
          <p:cNvSpPr/>
          <p:nvPr/>
        </p:nvSpPr>
        <p:spPr>
          <a:xfrm>
            <a:off x="457200" y="3192365"/>
            <a:ext cx="2619822" cy="9142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Approaches to learning</a:t>
            </a:r>
            <a:r>
              <a:rPr lang="nl-NL" sz="10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 </a:t>
            </a:r>
            <a:r>
              <a:rPr lang="nl-NL" sz="900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</a:t>
            </a:r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Skills that I have further developed  and demonstrated).</a:t>
            </a:r>
            <a:endParaRPr lang="nl-NL" sz="1000" b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A4383D03-E89D-4C9C-A0DE-6200258B34B9}"/>
              </a:ext>
            </a:extLst>
          </p:cNvPr>
          <p:cNvSpPr/>
          <p:nvPr/>
        </p:nvSpPr>
        <p:spPr>
          <a:xfrm>
            <a:off x="3190874" y="3192365"/>
            <a:ext cx="2638426" cy="91421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Learner profile 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(</a:t>
            </a:r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Learner profile attributes that I have further developed and demonstrated</a:t>
            </a:r>
            <a:r>
              <a:rPr lang="nl-NL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).</a:t>
            </a:r>
            <a:endParaRPr lang="nl-NL" sz="1000" b="1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xmlns="" id="{08C1DA60-249E-4B0F-9017-5412056B3075}"/>
              </a:ext>
            </a:extLst>
          </p:cNvPr>
          <p:cNvSpPr/>
          <p:nvPr/>
        </p:nvSpPr>
        <p:spPr>
          <a:xfrm>
            <a:off x="457200" y="4193793"/>
            <a:ext cx="8248650" cy="921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Learning goals and success criteria</a:t>
            </a:r>
          </a:p>
          <a:p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Did I achieve what I wanted to learn?  How do I know? What would I still like to learn? </a:t>
            </a:r>
          </a:p>
          <a:p>
            <a:endParaRPr lang="nl-NL" sz="900" dirty="0">
              <a:solidFill>
                <a:srgbClr val="004B8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900" i="1" dirty="0">
              <a:solidFill>
                <a:srgbClr val="004B8D"/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9B46BB37-781C-418D-9E47-6D75118D05AC}"/>
              </a:ext>
            </a:extLst>
          </p:cNvPr>
          <p:cNvSpPr/>
          <p:nvPr/>
        </p:nvSpPr>
        <p:spPr>
          <a:xfrm>
            <a:off x="457201" y="5202140"/>
            <a:ext cx="8248650" cy="9797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000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Next steps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 have I learned about myself?—give an/some example (s)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will I take with me from my exhibition experience</a:t>
            </a:r>
            <a:r>
              <a:rPr lang="en-GB" sz="750" i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521905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-12606" y="16802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>
                <a:solidFill>
                  <a:srgbClr val="004B8D"/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TIMELINE</a:t>
            </a:r>
          </a:p>
          <a:p>
            <a:pPr algn="ctr"/>
            <a:r>
              <a:rPr lang="nl-NL" sz="1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Exhibition milestones tracking</a:t>
            </a:r>
          </a:p>
          <a:p>
            <a:pPr algn="ctr"/>
            <a:endParaRPr lang="nl-NL" sz="1000" b="1" dirty="0">
              <a:latin typeface="Myriad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277495" y="1412615"/>
            <a:ext cx="171567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75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xmlns="" id="{A9838452-E51F-4956-94D6-69D2C68749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1340658"/>
              </p:ext>
            </p:extLst>
          </p:nvPr>
        </p:nvGraphicFramePr>
        <p:xfrm>
          <a:off x="568595" y="2920730"/>
          <a:ext cx="6761489" cy="987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xmlns="" id="{F79615D1-0324-4D7D-A96F-BAD068BE3C63}"/>
              </a:ext>
            </a:extLst>
          </p:cNvPr>
          <p:cNvCxnSpPr>
            <a:cxnSpLocks/>
          </p:cNvCxnSpPr>
          <p:nvPr/>
        </p:nvCxnSpPr>
        <p:spPr>
          <a:xfrm flipV="1">
            <a:off x="2500453" y="3480734"/>
            <a:ext cx="13218" cy="427627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xmlns="" id="{7824A477-FA71-488D-BE9A-E595FCD4D5F1}"/>
              </a:ext>
            </a:extLst>
          </p:cNvPr>
          <p:cNvCxnSpPr>
            <a:cxnSpLocks/>
          </p:cNvCxnSpPr>
          <p:nvPr/>
        </p:nvCxnSpPr>
        <p:spPr>
          <a:xfrm flipV="1">
            <a:off x="4749895" y="3522125"/>
            <a:ext cx="0" cy="386236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xmlns="" id="{43115F08-0D81-4A9A-B02D-27F2C90E508B}"/>
              </a:ext>
            </a:extLst>
          </p:cNvPr>
          <p:cNvCxnSpPr>
            <a:cxnSpLocks/>
          </p:cNvCxnSpPr>
          <p:nvPr/>
        </p:nvCxnSpPr>
        <p:spPr>
          <a:xfrm flipV="1">
            <a:off x="7063472" y="3522125"/>
            <a:ext cx="0" cy="386236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40CEDDEB-CC8B-4932-B406-746CB005E440}"/>
              </a:ext>
            </a:extLst>
          </p:cNvPr>
          <p:cNvGrpSpPr/>
          <p:nvPr/>
        </p:nvGrpSpPr>
        <p:grpSpPr>
          <a:xfrm>
            <a:off x="472306" y="686886"/>
            <a:ext cx="6805190" cy="2246814"/>
            <a:chOff x="314634" y="755873"/>
            <a:chExt cx="8849705" cy="165020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823F39A3-3D1D-41A7-8106-71CE8651A6E1}"/>
                </a:ext>
              </a:extLst>
            </p:cNvPr>
            <p:cNvGrpSpPr/>
            <p:nvPr/>
          </p:nvGrpSpPr>
          <p:grpSpPr>
            <a:xfrm>
              <a:off x="314634" y="765398"/>
              <a:ext cx="2801330" cy="1640676"/>
              <a:chOff x="3422718" y="787892"/>
              <a:chExt cx="2801330" cy="1640676"/>
            </a:xfrm>
          </p:grpSpPr>
          <p:sp>
            <p:nvSpPr>
              <p:cNvPr id="19" name="Rectangle: Rounded Corners 18"/>
              <p:cNvSpPr>
                <a:spLocks noChangeAspect="1"/>
              </p:cNvSpPr>
              <p:nvPr/>
            </p:nvSpPr>
            <p:spPr>
              <a:xfrm>
                <a:off x="3422718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 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Milestones</a:t>
                </a:r>
              </a:p>
            </p:txBody>
          </p:sp>
          <p:sp>
            <p:nvSpPr>
              <p:cNvPr id="20" name="Rectangle: Rounded Corners 19"/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xmlns="" id="{E4E7E427-49B8-4FB1-B9C4-A001049145C9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65AE7767-475B-47AB-A33A-487F1B841624}"/>
                </a:ext>
              </a:extLst>
            </p:cNvPr>
            <p:cNvGrpSpPr/>
            <p:nvPr/>
          </p:nvGrpSpPr>
          <p:grpSpPr>
            <a:xfrm>
              <a:off x="3338823" y="765398"/>
              <a:ext cx="2801329" cy="1640676"/>
              <a:chOff x="3422719" y="787892"/>
              <a:chExt cx="2801329" cy="1640676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xmlns="" id="{655A5A40-DDCF-461A-967F-7B7E6BA5106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2719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</a:t>
                </a:r>
                <a:r>
                  <a:rPr lang="nl-NL" sz="800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 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Milestones</a:t>
                </a:r>
              </a:p>
            </p:txBody>
          </p:sp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xmlns="" id="{E079B751-09CC-460F-8F08-EAF014F418B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xmlns="" id="{E3151966-352C-4F19-A08D-3FF60CDC5B30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5ECD218C-9AB2-4B38-BBCD-F6564980ECD3}"/>
                </a:ext>
              </a:extLst>
            </p:cNvPr>
            <p:cNvGrpSpPr/>
            <p:nvPr/>
          </p:nvGrpSpPr>
          <p:grpSpPr>
            <a:xfrm>
              <a:off x="6363009" y="755873"/>
              <a:ext cx="2801330" cy="1640676"/>
              <a:chOff x="3422718" y="787892"/>
              <a:chExt cx="2801330" cy="1640676"/>
            </a:xfrm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xmlns="" id="{53217824-9A6A-4F74-AB92-7513F533C17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2718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 Milestones</a:t>
                </a:r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xmlns="" id="{98A3FAE2-3D00-444D-AF3E-D1792AE247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xmlns="" id="{D7F09918-BD10-475C-8B0A-1E9D22B648F0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xmlns="" id="{5FF3D3A5-F1CB-4895-92C6-B7C07B46AB4B}"/>
              </a:ext>
            </a:extLst>
          </p:cNvPr>
          <p:cNvGrpSpPr/>
          <p:nvPr/>
        </p:nvGrpSpPr>
        <p:grpSpPr>
          <a:xfrm>
            <a:off x="472306" y="3908361"/>
            <a:ext cx="6805190" cy="2246814"/>
            <a:chOff x="314634" y="755873"/>
            <a:chExt cx="8849705" cy="1650201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8FCE347E-9F08-40A8-8138-D515717E823C}"/>
                </a:ext>
              </a:extLst>
            </p:cNvPr>
            <p:cNvGrpSpPr/>
            <p:nvPr/>
          </p:nvGrpSpPr>
          <p:grpSpPr>
            <a:xfrm>
              <a:off x="314634" y="765398"/>
              <a:ext cx="2801330" cy="1640676"/>
              <a:chOff x="3422718" y="787892"/>
              <a:chExt cx="2801330" cy="1640676"/>
            </a:xfrm>
          </p:grpSpPr>
          <p:sp>
            <p:nvSpPr>
              <p:cNvPr id="98" name="Rectangle: Rounded Corners 97">
                <a:extLst>
                  <a:ext uri="{FF2B5EF4-FFF2-40B4-BE49-F238E27FC236}">
                    <a16:creationId xmlns:a16="http://schemas.microsoft.com/office/drawing/2014/main" xmlns="" id="{D6D3BF61-2C11-4690-A726-C9BCF1E0470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2718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</a:t>
                </a:r>
                <a:r>
                  <a:rPr lang="nl-NL" sz="800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 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Milestones</a:t>
                </a:r>
              </a:p>
            </p:txBody>
          </p:sp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xmlns="" id="{07FDFF50-BCB2-45F5-BC68-92584AB48E4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100" name="Rectangle: Rounded Corners 99">
                <a:extLst>
                  <a:ext uri="{FF2B5EF4-FFF2-40B4-BE49-F238E27FC236}">
                    <a16:creationId xmlns:a16="http://schemas.microsoft.com/office/drawing/2014/main" xmlns="" id="{F7F23564-C890-49B9-839A-A59619D4F393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xmlns="" id="{575CD941-4499-4898-8B00-83EE75E1771E}"/>
                </a:ext>
              </a:extLst>
            </p:cNvPr>
            <p:cNvGrpSpPr/>
            <p:nvPr/>
          </p:nvGrpSpPr>
          <p:grpSpPr>
            <a:xfrm>
              <a:off x="3338822" y="765398"/>
              <a:ext cx="2801330" cy="1640676"/>
              <a:chOff x="3422718" y="787892"/>
              <a:chExt cx="2801330" cy="1640676"/>
            </a:xfrm>
          </p:grpSpPr>
          <p:sp>
            <p:nvSpPr>
              <p:cNvPr id="95" name="Rectangle: Rounded Corners 94">
                <a:extLst>
                  <a:ext uri="{FF2B5EF4-FFF2-40B4-BE49-F238E27FC236}">
                    <a16:creationId xmlns:a16="http://schemas.microsoft.com/office/drawing/2014/main" xmlns="" id="{5F2E3D0E-27F8-4D38-8250-5E5B735E94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2718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</a:t>
                </a:r>
                <a:r>
                  <a:rPr lang="nl-NL" sz="800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 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Milestones</a:t>
                </a:r>
              </a:p>
            </p:txBody>
          </p:sp>
          <p:sp>
            <p:nvSpPr>
              <p:cNvPr id="96" name="Rectangle: Rounded Corners 95">
                <a:extLst>
                  <a:ext uri="{FF2B5EF4-FFF2-40B4-BE49-F238E27FC236}">
                    <a16:creationId xmlns:a16="http://schemas.microsoft.com/office/drawing/2014/main" xmlns="" id="{2E133E3D-1C56-4AC0-A832-DE3304FF0A7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97" name="Rectangle: Rounded Corners 96">
                <a:extLst>
                  <a:ext uri="{FF2B5EF4-FFF2-40B4-BE49-F238E27FC236}">
                    <a16:creationId xmlns:a16="http://schemas.microsoft.com/office/drawing/2014/main" xmlns="" id="{A63843D2-56EF-4444-8C16-9930721C18DE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xmlns="" id="{868BA115-71DB-422C-83E7-8975B506C98B}"/>
                </a:ext>
              </a:extLst>
            </p:cNvPr>
            <p:cNvGrpSpPr/>
            <p:nvPr/>
          </p:nvGrpSpPr>
          <p:grpSpPr>
            <a:xfrm>
              <a:off x="6363009" y="755873"/>
              <a:ext cx="2801330" cy="1640676"/>
              <a:chOff x="3422718" y="787892"/>
              <a:chExt cx="2801330" cy="1640676"/>
            </a:xfrm>
          </p:grpSpPr>
          <p:sp>
            <p:nvSpPr>
              <p:cNvPr id="92" name="Rectangle: Rounded Corners 91">
                <a:extLst>
                  <a:ext uri="{FF2B5EF4-FFF2-40B4-BE49-F238E27FC236}">
                    <a16:creationId xmlns:a16="http://schemas.microsoft.com/office/drawing/2014/main" xmlns="" id="{865F485A-4510-40C2-A47B-F0CD5927D7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22718" y="787892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800" b="1" dirty="0">
                    <a:solidFill>
                      <a:schemeClr val="bg2">
                        <a:lumMod val="50000"/>
                      </a:schemeClr>
                    </a:solidFill>
                    <a:latin typeface="Myriad Pro" panose="020B0503030403020204" pitchFamily="34" charset="0"/>
                    <a:cs typeface="Arial" panose="020B0604020202020204" pitchFamily="34" charset="0"/>
                  </a:rPr>
                  <a:t>Exhibition</a:t>
                </a:r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 Milestones</a:t>
                </a:r>
              </a:p>
            </p:txBody>
          </p:sp>
          <p:sp>
            <p:nvSpPr>
              <p:cNvPr id="93" name="Rectangle: Rounded Corners 92">
                <a:extLst>
                  <a:ext uri="{FF2B5EF4-FFF2-40B4-BE49-F238E27FC236}">
                    <a16:creationId xmlns:a16="http://schemas.microsoft.com/office/drawing/2014/main" xmlns="" id="{3FC648EF-F368-4893-A649-AE100470B0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824170" y="787893"/>
                <a:ext cx="1343889" cy="561083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Check-ins</a:t>
                </a:r>
              </a:p>
            </p:txBody>
          </p:sp>
          <p:sp>
            <p:nvSpPr>
              <p:cNvPr id="94" name="Rectangle: Rounded Corners 93">
                <a:extLst>
                  <a:ext uri="{FF2B5EF4-FFF2-40B4-BE49-F238E27FC236}">
                    <a16:creationId xmlns:a16="http://schemas.microsoft.com/office/drawing/2014/main" xmlns="" id="{F72FFBFA-C707-4E45-961D-3535440AA43B}"/>
                  </a:ext>
                </a:extLst>
              </p:cNvPr>
              <p:cNvSpPr/>
              <p:nvPr/>
            </p:nvSpPr>
            <p:spPr>
              <a:xfrm>
                <a:off x="3427988" y="1388056"/>
                <a:ext cx="2796060" cy="1040512"/>
              </a:xfrm>
              <a:prstGeom prst="round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nl-NL" sz="788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yriad Pro" panose="020B0503030403020204" pitchFamily="34" charset="0"/>
                  </a:rPr>
                  <a:t>Individual/Group Tasks</a:t>
                </a:r>
              </a:p>
            </p:txBody>
          </p:sp>
        </p:grp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xmlns="" id="{30DC6D83-AAF5-4D41-A29E-E89BFAE45310}"/>
              </a:ext>
            </a:extLst>
          </p:cNvPr>
          <p:cNvCxnSpPr>
            <a:cxnSpLocks/>
          </p:cNvCxnSpPr>
          <p:nvPr/>
        </p:nvCxnSpPr>
        <p:spPr>
          <a:xfrm>
            <a:off x="867083" y="2920730"/>
            <a:ext cx="0" cy="351772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xmlns="" id="{C972D0C0-051A-40BB-9B9C-8EB7DE2B49AF}"/>
              </a:ext>
            </a:extLst>
          </p:cNvPr>
          <p:cNvCxnSpPr>
            <a:cxnSpLocks/>
          </p:cNvCxnSpPr>
          <p:nvPr/>
        </p:nvCxnSpPr>
        <p:spPr>
          <a:xfrm>
            <a:off x="3105225" y="2920730"/>
            <a:ext cx="0" cy="380348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xmlns="" id="{F1C05C7D-F488-4C44-A6F1-A657D6DE40FA}"/>
              </a:ext>
            </a:extLst>
          </p:cNvPr>
          <p:cNvCxnSpPr>
            <a:cxnSpLocks/>
          </p:cNvCxnSpPr>
          <p:nvPr/>
        </p:nvCxnSpPr>
        <p:spPr>
          <a:xfrm>
            <a:off x="5349408" y="2920730"/>
            <a:ext cx="0" cy="380348"/>
          </a:xfrm>
          <a:prstGeom prst="straightConnector1">
            <a:avLst/>
          </a:prstGeom>
          <a:ln w="38100" cap="rnd">
            <a:solidFill>
              <a:schemeClr val="accent4"/>
            </a:solidFill>
            <a:prstDash val="sysDot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Callout: Line 2">
            <a:extLst>
              <a:ext uri="{FF2B5EF4-FFF2-40B4-BE49-F238E27FC236}">
                <a16:creationId xmlns:a16="http://schemas.microsoft.com/office/drawing/2014/main" xmlns="" id="{2E0E9E65-4D5D-40EF-B53B-1B88E92C548D}"/>
              </a:ext>
            </a:extLst>
          </p:cNvPr>
          <p:cNvSpPr/>
          <p:nvPr/>
        </p:nvSpPr>
        <p:spPr>
          <a:xfrm>
            <a:off x="7422322" y="370175"/>
            <a:ext cx="1442886" cy="804406"/>
          </a:xfrm>
          <a:prstGeom prst="borderCallout1">
            <a:avLst>
              <a:gd name="adj1" fmla="val 18750"/>
              <a:gd name="adj2" fmla="val -8333"/>
              <a:gd name="adj3" fmla="val 39850"/>
              <a:gd name="adj4" fmla="val -96708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9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exhibition milestones </a:t>
            </a:r>
          </a:p>
          <a:p>
            <a:r>
              <a:rPr lang="nl-NL" sz="7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What are my key project milestones?</a:t>
            </a:r>
          </a:p>
          <a:p>
            <a:r>
              <a:rPr lang="nl-NL" sz="7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 have recorded these on my timeline</a:t>
            </a:r>
            <a:endParaRPr lang="en-GB" sz="750" i="1" dirty="0">
              <a:solidFill>
                <a:schemeClr val="tx1">
                  <a:lumMod val="65000"/>
                  <a:lumOff val="35000"/>
                </a:schemeClr>
              </a:solidFill>
              <a:latin typeface="Myriad Pro" panose="020B0503030403020204" pitchFamily="34" charset="0"/>
            </a:endParaRPr>
          </a:p>
        </p:txBody>
      </p:sp>
      <p:sp>
        <p:nvSpPr>
          <p:cNvPr id="102" name="Callout: Line 101">
            <a:extLst>
              <a:ext uri="{FF2B5EF4-FFF2-40B4-BE49-F238E27FC236}">
                <a16:creationId xmlns:a16="http://schemas.microsoft.com/office/drawing/2014/main" xmlns="" id="{71CC5EFE-B71A-4EF7-8151-D27D06EAC9E5}"/>
              </a:ext>
            </a:extLst>
          </p:cNvPr>
          <p:cNvSpPr/>
          <p:nvPr/>
        </p:nvSpPr>
        <p:spPr>
          <a:xfrm>
            <a:off x="7422321" y="1941418"/>
            <a:ext cx="1442887" cy="1252689"/>
          </a:xfrm>
          <a:prstGeom prst="borderCallout1">
            <a:avLst>
              <a:gd name="adj1" fmla="val 18750"/>
              <a:gd name="adj2" fmla="val -8333"/>
              <a:gd name="adj3" fmla="val 103920"/>
              <a:gd name="adj4" fmla="val -66570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88" i="1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Specific number of weeks, alongside units of inquiry or over a longer period (months)</a:t>
            </a:r>
          </a:p>
          <a:p>
            <a:endParaRPr lang="nl-NL" sz="788" i="1" dirty="0">
              <a:solidFill>
                <a:schemeClr val="bg2">
                  <a:lumMod val="50000"/>
                </a:schemeClr>
              </a:solidFill>
              <a:latin typeface="Myriad Pro" panose="020B0503030403020204" pitchFamily="34" charset="0"/>
              <a:cs typeface="Arial" panose="020B0604020202020204" pitchFamily="34" charset="0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nl-NL" sz="788" i="1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Fill in depending on the timeframe/length of your exhibition.  </a:t>
            </a:r>
          </a:p>
        </p:txBody>
      </p:sp>
      <p:sp>
        <p:nvSpPr>
          <p:cNvPr id="67" name="Callout: Line 66">
            <a:extLst>
              <a:ext uri="{FF2B5EF4-FFF2-40B4-BE49-F238E27FC236}">
                <a16:creationId xmlns:a16="http://schemas.microsoft.com/office/drawing/2014/main" xmlns="" id="{95C8DF4E-ACDE-4B0D-9A3F-7E3D3AA06F13}"/>
              </a:ext>
            </a:extLst>
          </p:cNvPr>
          <p:cNvSpPr/>
          <p:nvPr/>
        </p:nvSpPr>
        <p:spPr>
          <a:xfrm>
            <a:off x="7422322" y="4537774"/>
            <a:ext cx="1442886" cy="1204446"/>
          </a:xfrm>
          <a:prstGeom prst="borderCallout1">
            <a:avLst>
              <a:gd name="adj1" fmla="val 18750"/>
              <a:gd name="adj2" fmla="val -8333"/>
              <a:gd name="adj3" fmla="val 7307"/>
              <a:gd name="adj4" fmla="val -20071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9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My planned check-ins with teacher &amp; mentor</a:t>
            </a:r>
          </a:p>
          <a:p>
            <a:r>
              <a:rPr lang="nl-NL" sz="7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When are the best times to regularly meet with my mentor?</a:t>
            </a:r>
          </a:p>
          <a:p>
            <a:r>
              <a:rPr lang="nl-NL" sz="75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  <a:cs typeface="Arial" panose="020B0604020202020204" pitchFamily="34" charset="0"/>
              </a:rPr>
              <a:t>I have recorded these on my timeline. </a:t>
            </a:r>
          </a:p>
        </p:txBody>
      </p:sp>
    </p:spTree>
    <p:extLst>
      <p:ext uri="{BB962C8B-B14F-4D97-AF65-F5344CB8AC3E}">
        <p14:creationId xmlns:p14="http://schemas.microsoft.com/office/powerpoint/2010/main" val="3049110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9F1D4DAE41544AAF496F4CE81F45BF" ma:contentTypeVersion="13" ma:contentTypeDescription="Create a new document." ma:contentTypeScope="" ma:versionID="b715d107dd15ccb9b82777f77d8a886e">
  <xsd:schema xmlns:xsd="http://www.w3.org/2001/XMLSchema" xmlns:xs="http://www.w3.org/2001/XMLSchema" xmlns:p="http://schemas.microsoft.com/office/2006/metadata/properties" xmlns:ns2="ad71d410-c6f1-4f89-8332-d430b6b58ece" xmlns:ns3="5c2cebab-8b62-4c9b-8a86-a8de54912fe5" targetNamespace="http://schemas.microsoft.com/office/2006/metadata/properties" ma:root="true" ma:fieldsID="5a9a3fc053d049e66f0d28d6c3f19940" ns2:_="" ns3:_="">
    <xsd:import namespace="ad71d410-c6f1-4f89-8332-d430b6b58ece"/>
    <xsd:import namespace="5c2cebab-8b62-4c9b-8a86-a8de54912fe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2:SharedWithDetails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71d410-c6f1-4f89-8332-d430b6b58e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2cebab-8b62-4c9b-8a86-a8de54912f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8C2573-FD20-42EE-B656-D3D7A06404F5}">
  <ds:schemaRefs>
    <ds:schemaRef ds:uri="http://purl.org/dc/elements/1.1/"/>
    <ds:schemaRef ds:uri="http://schemas.microsoft.com/office/2006/metadata/properties"/>
    <ds:schemaRef ds:uri="ad71d410-c6f1-4f89-8332-d430b6b58ece"/>
    <ds:schemaRef ds:uri="http://purl.org/dc/terms/"/>
    <ds:schemaRef ds:uri="http://schemas.openxmlformats.org/package/2006/metadata/core-properties"/>
    <ds:schemaRef ds:uri="5c2cebab-8b62-4c9b-8a86-a8de54912fe5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A95816-9AAF-4FB0-A797-7C9BA094DF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BEFBBD3-B331-4555-BBB6-59E2B54D0F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71d410-c6f1-4f89-8332-d430b6b58ece"/>
    <ds:schemaRef ds:uri="5c2cebab-8b62-4c9b-8a86-a8de54912f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1438</TotalTime>
  <Words>771</Words>
  <Application>Microsoft Office PowerPoint</Application>
  <PresentationFormat>On-screen Show (4:3)</PresentationFormat>
  <Paragraphs>121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Myriad Pro</vt:lpstr>
      <vt:lpstr>Arial</vt:lpstr>
      <vt:lpstr>Calibri</vt:lpstr>
      <vt:lpstr>Calibri Light</vt:lpstr>
      <vt:lpstr>Times New Roman</vt:lpstr>
      <vt:lpstr>Office Theme</vt:lpstr>
      <vt:lpstr>Exhibition planner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Griffin</dc:creator>
  <cp:lastModifiedBy>Mark Wragg</cp:lastModifiedBy>
  <cp:revision>67</cp:revision>
  <dcterms:modified xsi:type="dcterms:W3CDTF">2020-05-06T08:38:17Z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0x0101005A9F1D4DAE41544AAF496F4CE81F45BF</vt:lpwstr>
  </property>
</Properties>
</file>